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DD79F-0A51-4B58-AE85-3DD7EF2982E8}" v="2" dt="2020-11-13T08:44:09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g Kazantsev" userId="f83faeeb-b536-4292-aaf1-657d65cdeff5" providerId="ADAL" clId="{8B6DD79F-0A51-4B58-AE85-3DD7EF2982E8}"/>
    <pc:docChg chg="modSld">
      <pc:chgData name="Oleg Kazantsev" userId="f83faeeb-b536-4292-aaf1-657d65cdeff5" providerId="ADAL" clId="{8B6DD79F-0A51-4B58-AE85-3DD7EF2982E8}" dt="2020-11-13T08:44:09.502" v="1" actId="478"/>
      <pc:docMkLst>
        <pc:docMk/>
      </pc:docMkLst>
      <pc:sldChg chg="delSp">
        <pc:chgData name="Oleg Kazantsev" userId="f83faeeb-b536-4292-aaf1-657d65cdeff5" providerId="ADAL" clId="{8B6DD79F-0A51-4B58-AE85-3DD7EF2982E8}" dt="2020-11-13T08:44:09.502" v="1" actId="478"/>
        <pc:sldMkLst>
          <pc:docMk/>
          <pc:sldMk cId="3128080621" sldId="261"/>
        </pc:sldMkLst>
        <pc:picChg chg="del">
          <ac:chgData name="Oleg Kazantsev" userId="f83faeeb-b536-4292-aaf1-657d65cdeff5" providerId="ADAL" clId="{8B6DD79F-0A51-4B58-AE85-3DD7EF2982E8}" dt="2020-11-13T08:44:09.502" v="1" actId="478"/>
          <ac:picMkLst>
            <pc:docMk/>
            <pc:sldMk cId="3128080621" sldId="261"/>
            <ac:picMk id="1026" creationId="{B2A928C1-4CF4-E14D-92BE-BB88594325E7}"/>
          </ac:picMkLst>
        </pc:picChg>
        <pc:picChg chg="del">
          <ac:chgData name="Oleg Kazantsev" userId="f83faeeb-b536-4292-aaf1-657d65cdeff5" providerId="ADAL" clId="{8B6DD79F-0A51-4B58-AE85-3DD7EF2982E8}" dt="2020-11-13T08:44:05.140" v="0" actId="478"/>
          <ac:picMkLst>
            <pc:docMk/>
            <pc:sldMk cId="3128080621" sldId="261"/>
            <ac:picMk id="1027" creationId="{07659963-8058-624E-8BB6-6EC858EBA75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ok020373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codsp.com/vertigo/" TargetMode="External"/><Relationship Id="rId2" Type="http://schemas.openxmlformats.org/officeDocument/2006/relationships/hyperlink" Target="https://www.arturia.com/synclavier-v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ive-instruments.com/en/products/komplete/synths/razor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codsp.com/discovery/" TargetMode="External"/><Relationship Id="rId2" Type="http://schemas.openxmlformats.org/officeDocument/2006/relationships/hyperlink" Target="https://www.arturia.com/products/analog-classics/mini-v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ive-instruments.com/en/products/komplete/synths/massive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panish_Pipe_Organ,_Prague_-_8336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leton.com/en/live/" TargetMode="External"/><Relationship Id="rId2" Type="http://schemas.openxmlformats.org/officeDocument/2006/relationships/hyperlink" Target="https://www.native-instruments.com/en/products/komplete/synths/fm8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leton.com/en/live" TargetMode="External"/><Relationship Id="rId2" Type="http://schemas.openxmlformats.org/officeDocument/2006/relationships/hyperlink" Target="https://www.native-instruments.com/en/products/komplete/samplers/kontakt-6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kmultimedia.com/products/amplitube4/?pkey=amplitube-4" TargetMode="External"/><Relationship Id="rId2" Type="http://schemas.openxmlformats.org/officeDocument/2006/relationships/hyperlink" Target="https://www.arturia.com/produ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ive-instruments.com/en/products/komplete/guitar/guitar-rig-5-pro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D739-9A7B-E94D-8CC0-89D695CE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Казанцев Олег Владимирович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641C-BE2E-044B-9BD3-6B1AA394A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000"/>
              <a:t>E-mail: </a:t>
            </a:r>
            <a:r>
              <a:rPr lang="en-AU" sz="3000">
                <a:hlinkClick r:id="rId2"/>
              </a:rPr>
              <a:t>ok020373@gmail.com</a:t>
            </a:r>
            <a:endParaRPr lang="en-AU" sz="3000"/>
          </a:p>
          <a:p>
            <a:r>
              <a:rPr lang="en-US" sz="3000"/>
              <a:t>Ph: +64 22 488 9027</a:t>
            </a:r>
          </a:p>
        </p:txBody>
      </p:sp>
    </p:spTree>
    <p:extLst>
      <p:ext uri="{BB962C8B-B14F-4D97-AF65-F5344CB8AC3E}">
        <p14:creationId xmlns:p14="http://schemas.microsoft.com/office/powerpoint/2010/main" val="19822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D0D3-2A30-E443-9940-10CDA2ED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Реализации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D0F9-7FDB-2546-9DA2-E10C123EB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600"/>
              <a:t>Первый инструмент </a:t>
            </a:r>
            <a:r>
              <a:rPr lang="en-NZ" sz="2600" err="1"/>
              <a:t>Synclavier</a:t>
            </a:r>
            <a:r>
              <a:rPr lang="en-NZ" sz="2600"/>
              <a:t> </a:t>
            </a:r>
            <a:r>
              <a:rPr lang="ru-RU" sz="2600"/>
              <a:t>1978 год</a:t>
            </a:r>
            <a:r>
              <a:rPr lang="en-AU" sz="2600"/>
              <a:t>. </a:t>
            </a:r>
            <a:r>
              <a:rPr lang="ru-RU" sz="2600"/>
              <a:t>Модель от компании </a:t>
            </a:r>
            <a:r>
              <a:rPr lang="en-AU" sz="2600" err="1"/>
              <a:t>Arturia</a:t>
            </a:r>
            <a:r>
              <a:rPr lang="en-AU" sz="2600"/>
              <a:t> (</a:t>
            </a:r>
            <a:r>
              <a:rPr lang="en-AU" sz="2600">
                <a:hlinkClick r:id="rId2"/>
              </a:rPr>
              <a:t>https://www.arturia.com/synclavier-v/overview</a:t>
            </a:r>
            <a:r>
              <a:rPr lang="en-AU" sz="260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Vertigo </a:t>
            </a:r>
            <a:r>
              <a:rPr lang="ru-RU" sz="2600"/>
              <a:t>от компании </a:t>
            </a:r>
            <a:r>
              <a:rPr lang="en-US" sz="2600" err="1"/>
              <a:t>discoDSP</a:t>
            </a:r>
            <a:r>
              <a:rPr lang="en-US" sz="2600"/>
              <a:t> (</a:t>
            </a:r>
            <a:r>
              <a:rPr lang="en-US" sz="2600">
                <a:hlinkClick r:id="rId3"/>
              </a:rPr>
              <a:t>https://www.discodsp.com/vertigo/</a:t>
            </a:r>
            <a:r>
              <a:rPr lang="en-US" sz="260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Razor </a:t>
            </a:r>
            <a:r>
              <a:rPr lang="ru-RU" sz="2600"/>
              <a:t>от компании </a:t>
            </a:r>
            <a:r>
              <a:rPr lang="en-US" sz="2600"/>
              <a:t>Native Instruments (</a:t>
            </a:r>
            <a:r>
              <a:rPr lang="en-US" sz="2600">
                <a:hlinkClick r:id="rId4"/>
              </a:rPr>
              <a:t>https://www.native-instruments.com/en/products/komplete/synths/razor/</a:t>
            </a:r>
            <a:r>
              <a:rPr lang="en-US" sz="2600"/>
              <a:t>)</a:t>
            </a:r>
          </a:p>
          <a:p>
            <a:endParaRPr lang="en-US" sz="2600"/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43784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8A74-C6C6-4944-941E-53A2E17E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 Субтрактивный метод синтеза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F5AA9-90B1-DE4B-B19A-EB6FDB62B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При помощи генераторов формируется сигнал с богатым спектром.</a:t>
            </a:r>
          </a:p>
          <a:p>
            <a:r>
              <a:rPr lang="ru-RU"/>
              <a:t>Затем сигнал проходит через один или несколько резонансных фильтров.</a:t>
            </a:r>
          </a:p>
          <a:p>
            <a:r>
              <a:rPr lang="ru-RU"/>
              <a:t>На завершающем этапе формируется амплитудная огибающая при помощи усилителя, управляемого специальным генератором – генератором огибающей.</a:t>
            </a:r>
          </a:p>
          <a:p>
            <a:endParaRPr lang="ru-RU"/>
          </a:p>
          <a:p>
            <a:pPr marL="0" indent="0">
              <a:buNone/>
            </a:pPr>
            <a:r>
              <a:rPr lang="ru-RU"/>
              <a:t>Наиболее важными компонентами синтезатора является блок генераторов и блок фильтров. 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78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58EC-2F05-3542-9EB8-A46EF9A4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Генерация исходного сигнала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D86B-13B0-364F-89D4-62A84171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Блок генераторов состоит обычно из 2-х или 3-х генераторов формирующих тональный сигнал и одного генератора белого шума. </a:t>
            </a:r>
            <a:endParaRPr lang="en-AU"/>
          </a:p>
          <a:p>
            <a:pPr marL="0" indent="0">
              <a:buNone/>
            </a:pPr>
            <a:r>
              <a:rPr lang="ru-RU"/>
              <a:t>Основные формы волны:</a:t>
            </a:r>
          </a:p>
          <a:p>
            <a:r>
              <a:rPr lang="ru-RU"/>
              <a:t>Пилообразная </a:t>
            </a:r>
          </a:p>
          <a:p>
            <a:r>
              <a:rPr lang="ru-RU"/>
              <a:t>Прямоугольная </a:t>
            </a:r>
          </a:p>
          <a:p>
            <a:r>
              <a:rPr lang="ru-RU"/>
              <a:t>Треугольная</a:t>
            </a:r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ru-RU"/>
              <a:t>Синусоидальный сигнал использоваться не может так как его спектр состоит из одной гармоники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729E-463B-294D-9ACE-58AEFB73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Пилообразная волна </a:t>
            </a:r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94C02EB7-B058-E24C-8AB6-85904308C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32308"/>
            <a:ext cx="9601200" cy="2688784"/>
          </a:xfrm>
        </p:spPr>
      </p:pic>
    </p:spTree>
    <p:extLst>
      <p:ext uri="{BB962C8B-B14F-4D97-AF65-F5344CB8AC3E}">
        <p14:creationId xmlns:p14="http://schemas.microsoft.com/office/powerpoint/2010/main" val="4461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3B72-8ADF-EE4F-98DB-92382EF1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Прямоугольная волна 50</a:t>
            </a:r>
            <a:r>
              <a:rPr lang="en-AU"/>
              <a:t>%</a:t>
            </a:r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F50F5A-95EF-DE4A-BB12-582588F7D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32308"/>
            <a:ext cx="9601200" cy="2688784"/>
          </a:xfrm>
        </p:spPr>
      </p:pic>
    </p:spTree>
    <p:extLst>
      <p:ext uri="{BB962C8B-B14F-4D97-AF65-F5344CB8AC3E}">
        <p14:creationId xmlns:p14="http://schemas.microsoft.com/office/powerpoint/2010/main" val="14818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EB28-EFC0-4A48-BDA1-DC69AC88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Прямоугольная волна 10</a:t>
            </a:r>
            <a:r>
              <a:rPr lang="en-AU"/>
              <a:t>%</a:t>
            </a:r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BD3CFA2-179F-5C4B-BA38-7FBF752EC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32308"/>
            <a:ext cx="9601200" cy="2688784"/>
          </a:xfrm>
        </p:spPr>
      </p:pic>
    </p:spTree>
    <p:extLst>
      <p:ext uri="{BB962C8B-B14F-4D97-AF65-F5344CB8AC3E}">
        <p14:creationId xmlns:p14="http://schemas.microsoft.com/office/powerpoint/2010/main" val="3223844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EC9A-43DA-8A4D-8C71-C7587C79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Прямоугольная волна 5</a:t>
            </a:r>
            <a:r>
              <a:rPr lang="en-AU"/>
              <a:t>%</a:t>
            </a:r>
            <a:endParaRPr lang="en-US"/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3B2D0A7E-7C44-5445-BBE5-7161961F1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32308"/>
            <a:ext cx="9601200" cy="2688784"/>
          </a:xfrm>
        </p:spPr>
      </p:pic>
    </p:spTree>
    <p:extLst>
      <p:ext uri="{BB962C8B-B14F-4D97-AF65-F5344CB8AC3E}">
        <p14:creationId xmlns:p14="http://schemas.microsoft.com/office/powerpoint/2010/main" val="261584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67EB-8E60-A24F-8E7E-082AAD95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Треугольная волна</a:t>
            </a:r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FFE101-E0FB-5148-916E-BBDFC8DC0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32308"/>
            <a:ext cx="9601200" cy="2688784"/>
          </a:xfrm>
        </p:spPr>
      </p:pic>
    </p:spTree>
    <p:extLst>
      <p:ext uri="{BB962C8B-B14F-4D97-AF65-F5344CB8AC3E}">
        <p14:creationId xmlns:p14="http://schemas.microsoft.com/office/powerpoint/2010/main" val="79470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A2FE-6DEB-0249-971E-CF2EDF626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Обогащение спектра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5D4D-F351-D94E-9FC5-96422967D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Для обогащения спектра может использоваться модуляция одного генератора другим. Глубина модуляции и ширин импульса может изменяться во время формирования звука специальным генератором – генератором низкой частоты (</a:t>
            </a:r>
            <a:r>
              <a:rPr lang="en-US"/>
              <a:t>LFO) </a:t>
            </a:r>
            <a:r>
              <a:rPr lang="ru-RU"/>
              <a:t>или генератором огибающей (</a:t>
            </a:r>
            <a:r>
              <a:rPr lang="en-US"/>
              <a:t>ADSR, EG, Envelope Generator).</a:t>
            </a:r>
          </a:p>
        </p:txBody>
      </p:sp>
    </p:spTree>
    <p:extLst>
      <p:ext uri="{BB962C8B-B14F-4D97-AF65-F5344CB8AC3E}">
        <p14:creationId xmlns:p14="http://schemas.microsoft.com/office/powerpoint/2010/main" val="945199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B42BF-36C1-7344-A2AB-1A825EB57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349"/>
            <a:ext cx="9601200" cy="44808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/>
              <a:t>Для фильтрации сигнала используются </a:t>
            </a:r>
            <a:r>
              <a:rPr lang="ru-RU" b="1" u="sng"/>
              <a:t>резонансные фильтры</a:t>
            </a:r>
            <a:r>
              <a:rPr lang="ru-RU"/>
              <a:t>.</a:t>
            </a:r>
            <a:endParaRPr lang="en-AU"/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ru-RU"/>
              <a:t>Виды фильтров:</a:t>
            </a:r>
          </a:p>
          <a:p>
            <a:r>
              <a:rPr lang="ru-RU"/>
              <a:t>Низкой частоты (</a:t>
            </a:r>
            <a:r>
              <a:rPr lang="en-AU"/>
              <a:t>LPF) – </a:t>
            </a:r>
            <a:r>
              <a:rPr lang="ru-RU" b="1"/>
              <a:t>обязательный фильтр</a:t>
            </a:r>
            <a:endParaRPr lang="en-AU" b="1"/>
          </a:p>
          <a:p>
            <a:r>
              <a:rPr lang="ru-RU"/>
              <a:t>Высокой частоты (</a:t>
            </a:r>
            <a:r>
              <a:rPr lang="en-AU"/>
              <a:t>HPF)</a:t>
            </a:r>
          </a:p>
          <a:p>
            <a:r>
              <a:rPr lang="ru-RU"/>
              <a:t>Полосовой (</a:t>
            </a:r>
            <a:r>
              <a:rPr lang="en-AU"/>
              <a:t>BPF)</a:t>
            </a:r>
          </a:p>
          <a:p>
            <a:r>
              <a:rPr lang="en-NZ"/>
              <a:t>NOTCH+LP </a:t>
            </a:r>
            <a:r>
              <a:rPr lang="ru-RU"/>
              <a:t>фильтр</a:t>
            </a:r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ru-RU"/>
              <a:t>Используются различные схемы подключения – параллельное, последовательно, различные сочетания.</a:t>
            </a:r>
          </a:p>
          <a:p>
            <a:pPr marL="0" indent="0">
              <a:buNone/>
            </a:pPr>
            <a:r>
              <a:rPr lang="ru-RU"/>
              <a:t>Частота среза фильтра и величина резонанса всегда имеют </a:t>
            </a:r>
            <a:r>
              <a:rPr lang="ru-RU" b="1"/>
              <a:t>возможность изменения </a:t>
            </a:r>
            <a:r>
              <a:rPr lang="ru-RU"/>
              <a:t>во время звучания при помощи генераторов низкой частоты или генераторов огибающей.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BB847-FACC-1742-977C-C40E8A48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Фильтрация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6334-9990-9243-B200-58987739B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2531" y="2621831"/>
            <a:ext cx="8361229" cy="2098226"/>
          </a:xfrm>
        </p:spPr>
        <p:txBody>
          <a:bodyPr/>
          <a:lstStyle/>
          <a:p>
            <a:r>
              <a:rPr lang="ru-RU"/>
              <a:t>Методы синтеза звука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5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6FD9-FA4F-6B47-BCBC-F9A6E668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Фильтр низких частот (</a:t>
            </a:r>
            <a:r>
              <a:rPr lang="en-US"/>
              <a:t>LPF)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39093144-7505-054C-A2E8-840CBB00A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950" y="2552700"/>
            <a:ext cx="6032500" cy="3048000"/>
          </a:xfrm>
        </p:spPr>
      </p:pic>
    </p:spTree>
    <p:extLst>
      <p:ext uri="{BB962C8B-B14F-4D97-AF65-F5344CB8AC3E}">
        <p14:creationId xmlns:p14="http://schemas.microsoft.com/office/powerpoint/2010/main" val="85883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637D-24D9-4D42-A84C-FC76FFB0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Фильтр высоких частот (</a:t>
            </a:r>
            <a:r>
              <a:rPr lang="en-US"/>
              <a:t>HPF)</a:t>
            </a:r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8DEFAC3E-96DC-2E40-A0FA-C1312ACB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950" y="2552700"/>
            <a:ext cx="6032500" cy="3048000"/>
          </a:xfrm>
        </p:spPr>
      </p:pic>
    </p:spTree>
    <p:extLst>
      <p:ext uri="{BB962C8B-B14F-4D97-AF65-F5344CB8AC3E}">
        <p14:creationId xmlns:p14="http://schemas.microsoft.com/office/powerpoint/2010/main" val="356626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9085-F2C0-5747-88C6-78732934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Полосовой фильтр (</a:t>
            </a:r>
            <a:r>
              <a:rPr lang="en-US"/>
              <a:t>BPF)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30498F4-3797-5645-9CCA-E87B9859C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950" y="2552700"/>
            <a:ext cx="6032500" cy="3048000"/>
          </a:xfrm>
        </p:spPr>
      </p:pic>
    </p:spTree>
    <p:extLst>
      <p:ext uri="{BB962C8B-B14F-4D97-AF65-F5344CB8AC3E}">
        <p14:creationId xmlns:p14="http://schemas.microsoft.com/office/powerpoint/2010/main" val="199463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610F-2B53-8044-8245-DC8485D7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NOTCH+LP </a:t>
            </a:r>
            <a:r>
              <a:rPr lang="ru-RU"/>
              <a:t>Фильтр </a:t>
            </a:r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0A801A7-5AA7-CC4A-9C29-D2B89C12A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950" y="2552700"/>
            <a:ext cx="6032500" cy="3048000"/>
          </a:xfrm>
        </p:spPr>
      </p:pic>
    </p:spTree>
    <p:extLst>
      <p:ext uri="{BB962C8B-B14F-4D97-AF65-F5344CB8AC3E}">
        <p14:creationId xmlns:p14="http://schemas.microsoft.com/office/powerpoint/2010/main" val="332663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BA85-8C85-374C-BED1-FCE7DACC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Изменение частоты среза фильтра</a:t>
            </a:r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A0FFC2-AB79-D04A-92B6-DB7958587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950" y="2552700"/>
            <a:ext cx="6032500" cy="3048000"/>
          </a:xfrm>
        </p:spPr>
      </p:pic>
    </p:spTree>
    <p:extLst>
      <p:ext uri="{BB962C8B-B14F-4D97-AF65-F5344CB8AC3E}">
        <p14:creationId xmlns:p14="http://schemas.microsoft.com/office/powerpoint/2010/main" val="350492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0DAD-A782-EF4B-B208-4CE94F7D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Изменение резонанса</a:t>
            </a:r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AAA3F15-4F14-DF49-9495-1D8E111F9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070" y="2286000"/>
            <a:ext cx="7198259" cy="3581400"/>
          </a:xfrm>
        </p:spPr>
      </p:pic>
    </p:spTree>
    <p:extLst>
      <p:ext uri="{BB962C8B-B14F-4D97-AF65-F5344CB8AC3E}">
        <p14:creationId xmlns:p14="http://schemas.microsoft.com/office/powerpoint/2010/main" val="405556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F45C-4427-9546-8414-32B3DFF2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Схема синтеза</a:t>
            </a:r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608164A-0480-CA42-B68E-36CB35065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199" y="1428749"/>
            <a:ext cx="10309185" cy="5066073"/>
          </a:xfrm>
        </p:spPr>
      </p:pic>
    </p:spTree>
    <p:extLst>
      <p:ext uri="{BB962C8B-B14F-4D97-AF65-F5344CB8AC3E}">
        <p14:creationId xmlns:p14="http://schemas.microsoft.com/office/powerpoint/2010/main" val="120411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EF54-678B-9641-8B26-03CDDC1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Генератор огибающей</a:t>
            </a:r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812B01-2E93-C74D-8D0A-4E40C73C7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695450"/>
            <a:ext cx="7400925" cy="4691382"/>
          </a:xfrm>
        </p:spPr>
      </p:pic>
    </p:spTree>
    <p:extLst>
      <p:ext uri="{BB962C8B-B14F-4D97-AF65-F5344CB8AC3E}">
        <p14:creationId xmlns:p14="http://schemas.microsoft.com/office/powerpoint/2010/main" val="2121075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C3C43-1781-7648-82C2-90BDAC6C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Mini V </a:t>
            </a:r>
            <a:r>
              <a:rPr lang="ru-RU"/>
              <a:t>от </a:t>
            </a:r>
            <a:r>
              <a:rPr lang="en-NZ" err="1"/>
              <a:t>Arturia</a:t>
            </a:r>
            <a:r>
              <a:rPr lang="en-NZ"/>
              <a:t> (</a:t>
            </a:r>
            <a:r>
              <a:rPr lang="en-NZ">
                <a:hlinkClick r:id="rId2"/>
              </a:rPr>
              <a:t>https://www.arturia.com/products/analog-classics/mini-v/overview</a:t>
            </a:r>
            <a:r>
              <a:rPr lang="en-NZ"/>
              <a:t>)</a:t>
            </a:r>
            <a:endParaRPr lang="en-US"/>
          </a:p>
          <a:p>
            <a:r>
              <a:rPr lang="en-US"/>
              <a:t>Discovery </a:t>
            </a:r>
            <a:r>
              <a:rPr lang="ru-RU"/>
              <a:t>от </a:t>
            </a:r>
            <a:r>
              <a:rPr lang="en-NZ" err="1"/>
              <a:t>discoDSP</a:t>
            </a:r>
            <a:r>
              <a:rPr lang="en-NZ"/>
              <a:t> (</a:t>
            </a:r>
            <a:r>
              <a:rPr lang="en-NZ">
                <a:hlinkClick r:id="rId3"/>
              </a:rPr>
              <a:t>https://www.discodsp.com/discovery/</a:t>
            </a:r>
            <a:r>
              <a:rPr lang="en-NZ"/>
              <a:t>)</a:t>
            </a:r>
            <a:endParaRPr lang="en-US"/>
          </a:p>
          <a:p>
            <a:r>
              <a:rPr lang="en-US"/>
              <a:t>Massive </a:t>
            </a:r>
            <a:r>
              <a:rPr lang="ru-RU"/>
              <a:t>от </a:t>
            </a:r>
            <a:r>
              <a:rPr lang="en-NZ"/>
              <a:t>Native Instruments (</a:t>
            </a:r>
            <a:r>
              <a:rPr lang="en-NZ">
                <a:hlinkClick r:id="rId4"/>
              </a:rPr>
              <a:t>https://www.native-instruments.com/en/products/komplete/synths/massive/</a:t>
            </a:r>
            <a:r>
              <a:rPr lang="en-NZ"/>
              <a:t>)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1E702-61B9-9D4F-B60A-081076BA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Реализации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49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9846-BCED-C64D-8EC9-C5A9046D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Синтез на основе частотной модуляции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DA2F-219A-7845-A8D4-018E953C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/>
              <a:t>Частотная модуляция </a:t>
            </a:r>
            <a:r>
              <a:rPr lang="ru-RU"/>
              <a:t>– это процесс модуляции, при котором мгновенная частота несущего сигнала изменяется под воздействием модулирующего сигнала, а отклонение несущей частоты от среднего значения пропорционально амплитуде модулирующего сигнала</a:t>
            </a:r>
            <a:r>
              <a:rPr lang="en-AU"/>
              <a:t>.</a:t>
            </a:r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76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19E4-8A0E-7C43-BEDE-E841A574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Аддитивный метод синтеза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AA3C1-9136-3A40-8F2F-5104ADEF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Метод основан на том факте, что любой звук может быть представлен как набор гармоник, следовательно для его формирования мы можем сгенерировать некоторое число простейших волновых форм с разными частотами и сложить их с определенными амплитудными коэффициентами. </a:t>
            </a:r>
            <a:endParaRPr lang="en-AU"/>
          </a:p>
          <a:p>
            <a:r>
              <a:rPr lang="ru-RU"/>
              <a:t>Название метода </a:t>
            </a:r>
            <a:r>
              <a:rPr lang="ru-RU" i="1"/>
              <a:t>“</a:t>
            </a:r>
            <a:r>
              <a:rPr lang="ru-RU" i="1" err="1"/>
              <a:t>аддитивныи</a:t>
            </a:r>
            <a:r>
              <a:rPr lang="ru-RU" i="1"/>
              <a:t>̆” </a:t>
            </a:r>
            <a:r>
              <a:rPr lang="ru-RU"/>
              <a:t>отражает суть метода – сложение нескольких волновых форм.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0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197C-8740-8D4C-A740-939AB75E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ЧМ синусоидальных сигналов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4B9B7-9ADC-6446-B7A9-AD0A655F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Модулирующий сигнал</a:t>
            </a:r>
            <a:endParaRPr lang="en-AU"/>
          </a:p>
          <a:p>
            <a:pPr marL="0" indent="0">
              <a:buNone/>
            </a:pPr>
            <a:endParaRPr lang="en-AU"/>
          </a:p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1989FD-0148-DD4A-A234-4DA62F2A9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759677"/>
            <a:ext cx="2921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9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5B6D-3C1A-E24E-B6B6-D3713B0A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ЧМ синусоидальных сигналов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DB5E-00C9-B64D-A842-D9BA1E98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Несущая</a:t>
            </a:r>
            <a:endParaRPr lang="en-AU"/>
          </a:p>
          <a:p>
            <a:endParaRPr lang="en-US"/>
          </a:p>
        </p:txBody>
      </p:sp>
      <p:pic>
        <p:nvPicPr>
          <p:cNvPr id="5" name="Picture 4" descr="A picture containing text, letter&#10;&#10;Description automatically generated">
            <a:extLst>
              <a:ext uri="{FF2B5EF4-FFF2-40B4-BE49-F238E27FC236}">
                <a16:creationId xmlns:a16="http://schemas.microsoft.com/office/drawing/2014/main" id="{D40B6966-5001-5C43-BBC6-0B74FF69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12" y="2997200"/>
            <a:ext cx="70358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05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A686-E5BE-0D46-A78D-3B3A0D0D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Уравнение частотной модуляции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CF04-7DCE-D84D-AAF9-D8637A2F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Игнорируя константу и введя обозначения</a:t>
            </a:r>
            <a:r>
              <a:rPr lang="en-AU"/>
              <a:t>:</a:t>
            </a:r>
          </a:p>
          <a:p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ED9439C-7059-9C41-B0B0-2E4CC719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5" y="1798638"/>
            <a:ext cx="1674813" cy="1374702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6D0824A-ADD2-844B-8AA8-65B093C3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3870325"/>
            <a:ext cx="7386638" cy="1753050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A16D1FEB-823A-0742-B992-6FADF4244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49" y="3870325"/>
            <a:ext cx="3490163" cy="17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40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9F15-B6DE-4B49-A2FD-C995876E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Изменения волновой формы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4C153-170C-4D43-8908-82DA2D572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71600"/>
            <a:ext cx="9601200" cy="4986338"/>
          </a:xfrm>
        </p:spPr>
        <p:txBody>
          <a:bodyPr/>
          <a:lstStyle/>
          <a:p>
            <a:r>
              <a:rPr lang="ru-RU"/>
              <a:t>Небольшое изменение индекса частотной модуляции приводит к радикальному изменению спектра.</a:t>
            </a:r>
          </a:p>
          <a:p>
            <a:endParaRPr lang="ru-RU"/>
          </a:p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BC97EB-A575-5C4E-8578-693C7768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790" y="1734457"/>
            <a:ext cx="5928710" cy="50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25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04F72-38AC-0941-B572-C577F507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Изменение спектра</a:t>
            </a:r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9F6D45F-955B-E44F-8B66-31BDA85A5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863" y="1485900"/>
            <a:ext cx="5960962" cy="5050038"/>
          </a:xfrm>
        </p:spPr>
      </p:pic>
    </p:spTree>
    <p:extLst>
      <p:ext uri="{BB962C8B-B14F-4D97-AF65-F5344CB8AC3E}">
        <p14:creationId xmlns:p14="http://schemas.microsoft.com/office/powerpoint/2010/main" val="2216415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859A-65D7-0748-8C85-064DBBD7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Генератор управляемый кодом</a:t>
            </a:r>
            <a:r>
              <a:rPr lang="en-AU"/>
              <a:t> </a:t>
            </a:r>
            <a:br>
              <a:rPr lang="en-AU"/>
            </a:br>
            <a:r>
              <a:rPr lang="en-AU" sz="2200"/>
              <a:t>(</a:t>
            </a:r>
            <a:r>
              <a:rPr lang="en-NZ" sz="3300"/>
              <a:t>numerically controlled oscillator, NCO) </a:t>
            </a:r>
            <a:br>
              <a:rPr lang="en-NZ"/>
            </a:br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A50BF-BFF9-A847-B84F-6EB569432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024" y="2286000"/>
            <a:ext cx="8964352" cy="3581400"/>
          </a:xfrm>
        </p:spPr>
      </p:pic>
    </p:spTree>
    <p:extLst>
      <p:ext uri="{BB962C8B-B14F-4D97-AF65-F5344CB8AC3E}">
        <p14:creationId xmlns:p14="http://schemas.microsoft.com/office/powerpoint/2010/main" val="861955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43D82-A5DA-3F4D-B88C-79D6EE17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Оператор частотной модуляции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E38D8-BA9C-6143-B3D1-E7B9610D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Элементарной компонентой схемы синтеза на основе частной модуляции является оператор. Оператор состоит из 3-х компонентов: генератора, усилителя и генератора, огибающей, управляющей усилителем.</a:t>
            </a:r>
            <a:endParaRPr lang="en-AU"/>
          </a:p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96EDA86-AA2D-384B-AABA-266CBDDDE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55" y="3637083"/>
            <a:ext cx="3060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58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EAD1-A284-234B-8A64-8EB3B54D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Взаимодействие операторов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678D6-7428-7F48-82E5-02F4D2AB0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При помощи одного оператора можно реализовать только схему </a:t>
            </a:r>
            <a:r>
              <a:rPr lang="ru-RU" err="1"/>
              <a:t>самомодуляции</a:t>
            </a:r>
            <a:r>
              <a:rPr lang="ru-RU"/>
              <a:t>, которая используется для генерации шумов.</a:t>
            </a:r>
          </a:p>
          <a:p>
            <a:r>
              <a:rPr lang="en-AU"/>
              <a:t>C</a:t>
            </a:r>
            <a:r>
              <a:rPr lang="ru-RU"/>
              <a:t>ложные сигналы требую использования как минимум 2-х операторов.</a:t>
            </a:r>
            <a:endParaRPr lang="en-AU"/>
          </a:p>
          <a:p>
            <a:endParaRPr lang="en-US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7532298-CA3E-C649-9F6B-5AB84BC2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53" y="3668291"/>
            <a:ext cx="4203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49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C5BC-BA87-5D46-B98A-57486C9D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Алгоритм частотной модуляции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8D2DD-2A76-1F44-8DAF-1BA4FBB2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28750"/>
            <a:ext cx="9601200" cy="3581400"/>
          </a:xfrm>
        </p:spPr>
        <p:txBody>
          <a:bodyPr/>
          <a:lstStyle/>
          <a:p>
            <a:r>
              <a:rPr lang="ru-RU"/>
              <a:t>Схемы модуляции в которые включены операторы отличаются не только числом операторов, но тем как они модулируют друг друга. Такая схема называется алгоритмом частотной модуляции.</a:t>
            </a:r>
            <a:endParaRPr lang="en-AU"/>
          </a:p>
          <a:p>
            <a:endParaRPr lang="en-US"/>
          </a:p>
        </p:txBody>
      </p: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281E71D8-E157-0442-AE26-721FD5F5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64" y="2467054"/>
            <a:ext cx="8601343" cy="382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6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A676F-2947-8448-BE4A-9AB6B0C56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Из всех имеющихся подходов методов частная модуляция имеет самый большой потенциал для создания </a:t>
            </a:r>
            <a:r>
              <a:rPr lang="ru-RU" b="1"/>
              <a:t>динамических</a:t>
            </a:r>
            <a:r>
              <a:rPr lang="ru-RU"/>
              <a:t> </a:t>
            </a:r>
            <a:r>
              <a:rPr lang="ru-RU" b="1"/>
              <a:t>синтетических</a:t>
            </a:r>
            <a:r>
              <a:rPr lang="ru-RU"/>
              <a:t> звуков.</a:t>
            </a:r>
            <a:endParaRPr lang="en-AU"/>
          </a:p>
          <a:p>
            <a:r>
              <a:rPr lang="en-US"/>
              <a:t>FM-piano</a:t>
            </a:r>
          </a:p>
          <a:p>
            <a:r>
              <a:rPr lang="en-US"/>
              <a:t>FM-bass</a:t>
            </a:r>
          </a:p>
          <a:p>
            <a:r>
              <a:rPr lang="ru-RU"/>
              <a:t>Звуки, построенные с использованием </a:t>
            </a:r>
            <a:r>
              <a:rPr lang="ru-RU" err="1"/>
              <a:t>морфинга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5613F-B09F-0C44-B8B3-2A956811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Основная область применения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6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73F14-D412-2D48-8D7C-180BD3A7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ru-RU"/>
              <a:t>Духовой орган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AB0A7-0332-1842-88BC-9410889F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64" y="1785937"/>
            <a:ext cx="6545699" cy="4014788"/>
          </a:xfrm>
        </p:spPr>
        <p:txBody>
          <a:bodyPr>
            <a:noAutofit/>
          </a:bodyPr>
          <a:lstStyle/>
          <a:p>
            <a:r>
              <a:rPr lang="ru-RU" sz="1800"/>
              <a:t>Для образования звука духовой орган использует набор труб. </a:t>
            </a:r>
            <a:endParaRPr lang="en-AU" sz="1800"/>
          </a:p>
          <a:p>
            <a:r>
              <a:rPr lang="ru-RU" sz="1800"/>
              <a:t>Для формирование каждой ноты звукоряда используется несколько труб (около десяти, зависит от реализации), каждая из которых настроена на определенную фиксированную частоту.</a:t>
            </a:r>
          </a:p>
          <a:p>
            <a:r>
              <a:rPr lang="ru-RU" sz="1800"/>
              <a:t>Можно задавать относительную громкость трубы для определенной частоты</a:t>
            </a:r>
            <a:r>
              <a:rPr lang="en-AU" sz="1800"/>
              <a:t>.</a:t>
            </a:r>
          </a:p>
          <a:p>
            <a:r>
              <a:rPr lang="ru-RU" sz="1800"/>
              <a:t>Волновая форма звуков, создаваемых трубами близка к синусоиде, но синусоидой не является.</a:t>
            </a:r>
          </a:p>
          <a:p>
            <a:r>
              <a:rPr lang="ru-RU" sz="1800"/>
              <a:t>Амплитудная огибающая состоит только из стадии поддержки. Звук не может быть затухающим, не имеет атаки, а также его громкость не зависит от силы нажатия на клавишу. Динамика полностью отсутствует.</a:t>
            </a:r>
            <a:endParaRPr lang="en-US" sz="1800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organ, music, clock, sitting&#10;&#10;Description automatically generated">
            <a:extLst>
              <a:ext uri="{FF2B5EF4-FFF2-40B4-BE49-F238E27FC236}">
                <a16:creationId xmlns:a16="http://schemas.microsoft.com/office/drawing/2014/main" id="{5117E6F5-1DE6-9E4F-9FE5-546A55F1A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297" r="4162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56D01C-889C-2A49-B161-EF0DFEFEE53E}"/>
              </a:ext>
            </a:extLst>
          </p:cNvPr>
          <p:cNvSpPr txBox="1"/>
          <p:nvPr/>
        </p:nvSpPr>
        <p:spPr>
          <a:xfrm>
            <a:off x="9830455" y="6657945"/>
            <a:ext cx="236154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commons.wikimedia.org/wiki/File:Spanish_Pipe_Organ,_Prague_-_8336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103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A953-4241-CB44-B540-9FE91580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Реализации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53B4D-89DA-4C4D-B7A6-B3A4FE3BB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FM8 </a:t>
            </a:r>
            <a:r>
              <a:rPr lang="ru-RU"/>
              <a:t>от </a:t>
            </a:r>
            <a:r>
              <a:rPr lang="en-US"/>
              <a:t>Native Instruments (</a:t>
            </a:r>
            <a:r>
              <a:rPr lang="en-NZ">
                <a:hlinkClick r:id="rId2"/>
              </a:rPr>
              <a:t>https://www.native-instruments.com/en/products/komplete/synths/fm8/</a:t>
            </a:r>
            <a:r>
              <a:rPr lang="en-NZ"/>
              <a:t>)</a:t>
            </a:r>
            <a:endParaRPr lang="en-US"/>
          </a:p>
          <a:p>
            <a:pPr algn="just"/>
            <a:r>
              <a:rPr lang="en-US"/>
              <a:t>Operator </a:t>
            </a:r>
            <a:r>
              <a:rPr lang="ru-RU"/>
              <a:t>от </a:t>
            </a:r>
            <a:r>
              <a:rPr lang="en-AU" err="1"/>
              <a:t>Abelton</a:t>
            </a:r>
            <a:r>
              <a:rPr lang="en-AU"/>
              <a:t> (</a:t>
            </a:r>
            <a:r>
              <a:rPr lang="en-NZ">
                <a:hlinkClick r:id="rId3"/>
              </a:rPr>
              <a:t>https://www.ableton.com/en/live/</a:t>
            </a:r>
            <a:r>
              <a:rPr lang="en-AU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01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047B-DA7F-BB4A-AFD5-BC9190262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Синтез на основе таблиц волн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09DA-7138-C74E-8331-0E838E8A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Синтез на основе таблиц волн (</a:t>
            </a:r>
            <a:r>
              <a:rPr lang="en-US"/>
              <a:t>wavetable synthesis) – </a:t>
            </a:r>
            <a:r>
              <a:rPr lang="ru-RU"/>
              <a:t>метод синтеза, основанный на воспроизведении заранее записанных в цифровом виде звучаний инструментов – </a:t>
            </a:r>
            <a:r>
              <a:rPr lang="ru-RU" err="1"/>
              <a:t>сэмплов</a:t>
            </a:r>
            <a:r>
              <a:rPr lang="ru-RU"/>
              <a:t>.</a:t>
            </a:r>
            <a:endParaRPr lang="en-AU"/>
          </a:p>
          <a:p>
            <a:r>
              <a:rPr lang="ru-RU"/>
              <a:t>Для изменения высоты звука </a:t>
            </a:r>
            <a:r>
              <a:rPr lang="ru-RU" err="1"/>
              <a:t>сэмпл</a:t>
            </a:r>
            <a:r>
              <a:rPr lang="ru-RU"/>
              <a:t> проигрывается с разной скоростью. </a:t>
            </a:r>
            <a:endParaRPr lang="en-AU"/>
          </a:p>
          <a:p>
            <a:r>
              <a:rPr lang="en-AU"/>
              <a:t>C</a:t>
            </a:r>
            <a:r>
              <a:rPr lang="ru-RU" err="1"/>
              <a:t>эмплы</a:t>
            </a:r>
            <a:r>
              <a:rPr lang="ru-RU"/>
              <a:t> могут составляться из нескольких фрагментов для разных диапазонов нот и вариантов </a:t>
            </a:r>
            <a:r>
              <a:rPr lang="ru-RU" err="1"/>
              <a:t>звкоизвлечения</a:t>
            </a:r>
            <a:r>
              <a:rPr lang="ru-RU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4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EDA3-5E1C-8D4F-8261-A5F200C0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Подготовка </a:t>
            </a:r>
            <a:r>
              <a:rPr lang="ru-RU" err="1"/>
              <a:t>сэмплов</a:t>
            </a:r>
            <a:r>
              <a:rPr lang="ru-RU"/>
              <a:t> </a:t>
            </a:r>
            <a:r>
              <a:rPr lang="en-AU"/>
              <a:t>- </a:t>
            </a:r>
            <a:r>
              <a:rPr lang="ru-RU"/>
              <a:t>Проблемы</a:t>
            </a:r>
            <a:br>
              <a:rPr lang="ru-RU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9502-A85F-6E49-A4AB-33C754367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Длительность звучания ноты неограниченно по времени.</a:t>
            </a:r>
            <a:endParaRPr lang="en-AU"/>
          </a:p>
          <a:p>
            <a:r>
              <a:rPr lang="ru-RU"/>
              <a:t>Музыкальное произведение может быть сыграно в любом темпе. </a:t>
            </a:r>
            <a:endParaRPr lang="en-AU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88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CA25-19D7-9348-9842-CFF1BC9E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Подготовка </a:t>
            </a:r>
            <a:r>
              <a:rPr lang="ru-RU" err="1"/>
              <a:t>сэмплов</a:t>
            </a:r>
            <a:r>
              <a:rPr lang="ru-RU"/>
              <a:t> - Решение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5B9AD-9FCA-E048-AACE-CEF9DC851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Записывается образец звучания с большой длительностью</a:t>
            </a:r>
            <a:r>
              <a:rPr lang="en-AU"/>
              <a:t>.</a:t>
            </a:r>
          </a:p>
          <a:p>
            <a:r>
              <a:rPr lang="ru-RU"/>
              <a:t>Образец разбивается на фазы звучания – атаку, поддержку, затухание</a:t>
            </a:r>
            <a:r>
              <a:rPr lang="en-AU"/>
              <a:t>.</a:t>
            </a:r>
          </a:p>
          <a:p>
            <a:r>
              <a:rPr lang="ru-RU"/>
              <a:t>В фазе поддержки выполняется поиск похожих повторяющихся циклов.</a:t>
            </a:r>
            <a:endParaRPr lang="en-AU"/>
          </a:p>
          <a:p>
            <a:r>
              <a:rPr lang="ru-RU"/>
              <a:t>Выполняется специальная обработка цикла таким образом, чтобы он обладал “бесшовным” звучанием при повторах.</a:t>
            </a:r>
            <a:endParaRPr lang="en-AU"/>
          </a:p>
          <a:p>
            <a:r>
              <a:rPr lang="ru-RU"/>
              <a:t>Стадии поддержки и затухания также выравниваются в точках склейки с циклической частью.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80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A275-A0D5-054D-86AB-EA5222DE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/>
              <a:t>Мультисэмплы</a:t>
            </a:r>
            <a:r>
              <a:rPr lang="ru-RU"/>
              <a:t> (</a:t>
            </a:r>
            <a:r>
              <a:rPr lang="en-US" err="1"/>
              <a:t>multisamples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CFB1-9653-C648-9E06-1ED3AD718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Для точной передачи всех </a:t>
            </a:r>
            <a:r>
              <a:rPr lang="ru-RU" err="1"/>
              <a:t>ньюсов</a:t>
            </a:r>
            <a:r>
              <a:rPr lang="ru-RU"/>
              <a:t> звучания используется </a:t>
            </a:r>
            <a:r>
              <a:rPr lang="ru-RU" err="1"/>
              <a:t>мультисэмплирование</a:t>
            </a:r>
            <a:r>
              <a:rPr lang="ru-RU"/>
              <a:t>.</a:t>
            </a:r>
            <a:endParaRPr lang="en-AU"/>
          </a:p>
          <a:p>
            <a:r>
              <a:rPr lang="ru-RU"/>
              <a:t>Музыкальный инструмент записывайся несколько раз, при воспроизведении нот в разных регистрах. </a:t>
            </a:r>
            <a:endParaRPr lang="en-AU"/>
          </a:p>
          <a:p>
            <a:r>
              <a:rPr lang="ru-RU"/>
              <a:t>Инструмент </a:t>
            </a:r>
            <a:r>
              <a:rPr lang="ru-RU" err="1"/>
              <a:t>сэмплируется</a:t>
            </a:r>
            <a:r>
              <a:rPr lang="ru-RU"/>
              <a:t> на разных уровнях громкости. </a:t>
            </a:r>
          </a:p>
          <a:p>
            <a:endParaRPr lang="ru-RU"/>
          </a:p>
          <a:p>
            <a:pPr marL="0" indent="0">
              <a:buNone/>
            </a:pPr>
            <a:r>
              <a:rPr lang="ru-RU"/>
              <a:t>Полученная двумерная таблица </a:t>
            </a:r>
            <a:r>
              <a:rPr lang="ru-RU" err="1"/>
              <a:t>сэмплов</a:t>
            </a:r>
            <a:r>
              <a:rPr lang="ru-RU"/>
              <a:t> (высота / громкость) называется многоуровневым </a:t>
            </a:r>
            <a:r>
              <a:rPr lang="ru-RU" err="1"/>
              <a:t>мультисэмплом</a:t>
            </a:r>
            <a:r>
              <a:rPr lang="ru-RU"/>
              <a:t> (</a:t>
            </a:r>
            <a:r>
              <a:rPr lang="en-US"/>
              <a:t>layered </a:t>
            </a:r>
            <a:r>
              <a:rPr lang="en-US" err="1"/>
              <a:t>multisample</a:t>
            </a:r>
            <a:r>
              <a:rPr lang="en-US"/>
              <a:t>, layered – </a:t>
            </a:r>
            <a:r>
              <a:rPr lang="ru-RU"/>
              <a:t>разные громкости, </a:t>
            </a:r>
            <a:r>
              <a:rPr lang="en-US" err="1"/>
              <a:t>multisample</a:t>
            </a:r>
            <a:r>
              <a:rPr lang="en-US"/>
              <a:t> – </a:t>
            </a:r>
            <a:r>
              <a:rPr lang="ru-RU"/>
              <a:t>разные ноты).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5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ACE4-AC4E-9743-AACE-92AB592E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/>
              <a:t>Пример настройки </a:t>
            </a:r>
            <a:r>
              <a:rPr lang="ru-RU" b="1" err="1"/>
              <a:t>мультисэмплов</a:t>
            </a:r>
            <a:r>
              <a:rPr lang="ru-RU"/>
              <a:t>. 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0D401-A89E-BF4B-9174-644B084FF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208" y="1451899"/>
            <a:ext cx="6414033" cy="5295307"/>
          </a:xfrm>
        </p:spPr>
      </p:pic>
    </p:spTree>
    <p:extLst>
      <p:ext uri="{BB962C8B-B14F-4D97-AF65-F5344CB8AC3E}">
        <p14:creationId xmlns:p14="http://schemas.microsoft.com/office/powerpoint/2010/main" val="34456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5CE0-E45E-7C43-A9AD-1F63AF99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Классификация инструментов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8CE3-A087-7847-8B7C-1CAB6C967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err="1"/>
              <a:t>Сэмплеры</a:t>
            </a:r>
            <a:r>
              <a:rPr lang="ru-RU"/>
              <a:t> и </a:t>
            </a:r>
            <a:r>
              <a:rPr lang="ru-RU" err="1"/>
              <a:t>ромплеры</a:t>
            </a:r>
            <a:endParaRPr lang="en-AU"/>
          </a:p>
          <a:p>
            <a:pPr marL="0" indent="0">
              <a:buNone/>
            </a:pPr>
            <a:endParaRPr lang="en-AU"/>
          </a:p>
          <a:p>
            <a:r>
              <a:rPr lang="ru-RU" b="1" err="1"/>
              <a:t>Сэмплер</a:t>
            </a:r>
            <a:r>
              <a:rPr lang="ru-RU"/>
              <a:t> это инструмент который позволяет записывать и / или загружать произвольные образцы звучания.</a:t>
            </a:r>
            <a:endParaRPr lang="en-AU"/>
          </a:p>
          <a:p>
            <a:r>
              <a:rPr lang="ru-RU" b="1" err="1"/>
              <a:t>Ромплер</a:t>
            </a:r>
            <a:r>
              <a:rPr lang="ru-RU"/>
              <a:t> это инструмент, который может проигрывать только жестко зашитый набор образцов.</a:t>
            </a:r>
            <a:endParaRPr lang="en-AU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9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DFB9-CCAA-9C43-BE4C-758C7236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Классификация инструментов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6B3D4-C9BA-8F48-B3F4-57B10F2D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/>
              <a:t>Фразовые </a:t>
            </a:r>
            <a:r>
              <a:rPr lang="ru-RU" err="1"/>
              <a:t>сэмплеры</a:t>
            </a:r>
            <a:r>
              <a:rPr lang="ru-RU"/>
              <a:t> и мелодические </a:t>
            </a:r>
            <a:r>
              <a:rPr lang="ru-RU" err="1"/>
              <a:t>сэмплеры</a:t>
            </a:r>
            <a:endParaRPr lang="en-AU"/>
          </a:p>
          <a:p>
            <a:r>
              <a:rPr lang="ru-RU" b="1"/>
              <a:t>Фразовый </a:t>
            </a:r>
            <a:r>
              <a:rPr lang="ru-RU" b="1" err="1"/>
              <a:t>сэмплер</a:t>
            </a:r>
            <a:r>
              <a:rPr lang="ru-RU" b="1"/>
              <a:t> </a:t>
            </a:r>
            <a:r>
              <a:rPr lang="ru-RU"/>
              <a:t>– это инструмент предназначенный для воспроизведения заранее подготовленных музыкальных фразы или ударных инструментов. </a:t>
            </a:r>
            <a:endParaRPr lang="en-AU"/>
          </a:p>
          <a:p>
            <a:r>
              <a:rPr lang="ru-RU" b="1"/>
              <a:t>Мелодический </a:t>
            </a:r>
            <a:r>
              <a:rPr lang="ru-RU" b="1" err="1"/>
              <a:t>сэмплер</a:t>
            </a:r>
            <a:r>
              <a:rPr lang="ru-RU" b="1"/>
              <a:t> / </a:t>
            </a:r>
            <a:r>
              <a:rPr lang="ru-RU" b="1" err="1"/>
              <a:t>ромплер</a:t>
            </a:r>
            <a:r>
              <a:rPr lang="ru-RU" b="1"/>
              <a:t> </a:t>
            </a:r>
            <a:r>
              <a:rPr lang="ru-RU"/>
              <a:t>– инструмент который может формировать любую ноту звукоряда проигрыванием образца с разной скоростью.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10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C509-76E3-3545-99CA-5AF8088B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Термин </a:t>
            </a:r>
            <a:r>
              <a:rPr lang="en-US"/>
              <a:t>Wavetable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9558E-4BF6-4145-A5FE-FB39D718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/>
              <a:t>Существует некоторая неоднозначность с термином </a:t>
            </a:r>
            <a:r>
              <a:rPr lang="en-US"/>
              <a:t>wavetable synthesis.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Sample</a:t>
            </a:r>
            <a:r>
              <a:rPr lang="ru-RU"/>
              <a:t> </a:t>
            </a:r>
            <a:r>
              <a:rPr lang="en-US"/>
              <a:t>based</a:t>
            </a:r>
            <a:r>
              <a:rPr lang="ru-RU"/>
              <a:t> синтезатор</a:t>
            </a:r>
            <a:r>
              <a:rPr lang="en-US"/>
              <a:t>.</a:t>
            </a:r>
            <a:endParaRPr lang="ru-RU"/>
          </a:p>
          <a:p>
            <a:r>
              <a:rPr lang="en-AU"/>
              <a:t>Wavetable</a:t>
            </a:r>
            <a:r>
              <a:rPr lang="ru-RU"/>
              <a:t> синтезатор</a:t>
            </a:r>
            <a:r>
              <a:rPr lang="en-US"/>
              <a:t> - </a:t>
            </a:r>
            <a:r>
              <a:rPr lang="ru-RU"/>
              <a:t>субтрактивный синтезаторы в качестве генераторов в котором используется проигрыватели таблиц с очень короткими </a:t>
            </a:r>
            <a:r>
              <a:rPr lang="ru-RU" err="1"/>
              <a:t>одноцикличными</a:t>
            </a:r>
            <a:r>
              <a:rPr lang="ru-RU"/>
              <a:t> формами (например один период треугольника, один период синуса и т.д.). Волновых форм в таблицах несколько и они циклически переключаются во время воспроизведения звука.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0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256BA-F8DB-9940-95CE-97822856F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Kontakt</a:t>
            </a:r>
            <a:r>
              <a:rPr lang="en-US"/>
              <a:t> </a:t>
            </a:r>
            <a:r>
              <a:rPr lang="ru-RU"/>
              <a:t>от </a:t>
            </a:r>
            <a:r>
              <a:rPr lang="en-US"/>
              <a:t>Native Instruments (</a:t>
            </a:r>
            <a:r>
              <a:rPr lang="en-NZ">
                <a:hlinkClick r:id="rId2"/>
              </a:rPr>
              <a:t>https://www.native-instruments.com/en/products/komplete/samplers/kontakt-6/</a:t>
            </a:r>
            <a:r>
              <a:rPr lang="en-NZ"/>
              <a:t>)</a:t>
            </a:r>
            <a:endParaRPr lang="en-US"/>
          </a:p>
          <a:p>
            <a:r>
              <a:rPr lang="en-AU"/>
              <a:t>Sampler </a:t>
            </a:r>
            <a:r>
              <a:rPr lang="ru-RU"/>
              <a:t>из </a:t>
            </a:r>
            <a:r>
              <a:rPr lang="en-NZ"/>
              <a:t>Ableton Live (</a:t>
            </a:r>
            <a:r>
              <a:rPr lang="en-NZ">
                <a:hlinkClick r:id="rId3"/>
              </a:rPr>
              <a:t>https://www.ableton.com/en/live</a:t>
            </a:r>
            <a:r>
              <a:rPr lang="en-NZ"/>
              <a:t>/)</a:t>
            </a:r>
          </a:p>
          <a:p>
            <a:endParaRPr lang="en-US"/>
          </a:p>
          <a:p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5B66A-C5E5-724F-BDFF-C542DCA0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Реализации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D6A6-8ECD-1D49-B913-E71A168A1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ru-RU"/>
              <a:t>Электроорган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39383-6E0E-6948-86F1-59870496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 lnSpcReduction="10000"/>
          </a:bodyPr>
          <a:lstStyle/>
          <a:p>
            <a:r>
              <a:rPr lang="ru-RU"/>
              <a:t>Принцип работы электрооргана схож с принципом работы духового органа. Основное отличие в том, что вместо системы труб используется система тоновых колес.</a:t>
            </a:r>
            <a:r>
              <a:rPr lang="en-AU"/>
              <a:t> </a:t>
            </a:r>
            <a:endParaRPr lang="ru-RU"/>
          </a:p>
          <a:p>
            <a:r>
              <a:rPr lang="ru-RU"/>
              <a:t>Тоновое колесо — это специальная шестеренка, одетая на общую ось, рядом с которой расположен звукосниматель. Количество зубчиков на шестеренке определяет частоту генерируемого сигнала. </a:t>
            </a:r>
            <a:endParaRPr lang="en-AU"/>
          </a:p>
          <a:p>
            <a:r>
              <a:rPr lang="ru-RU"/>
              <a:t>Для формирования каждого звука используется несколько примитивных сигналов, формируемых звукоснимателями.</a:t>
            </a:r>
            <a:endParaRPr lang="en-AU"/>
          </a:p>
          <a:p>
            <a:endParaRPr lang="en-AU"/>
          </a:p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49E670AD-B240-0743-9C75-92C45235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2194430"/>
            <a:ext cx="3299579" cy="2468387"/>
          </a:xfrm>
          <a:prstGeom prst="rect">
            <a:avLst/>
          </a:prstGeom>
        </p:spPr>
      </p:pic>
      <p:pic>
        <p:nvPicPr>
          <p:cNvPr id="1025" name="Picture 1" descr="page2image3876032">
            <a:extLst>
              <a:ext uri="{FF2B5EF4-FFF2-40B4-BE49-F238E27FC236}">
                <a16:creationId xmlns:a16="http://schemas.microsoft.com/office/drawing/2014/main" id="{1291E557-8382-1F41-9FFD-B7197440F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080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0370-ECD6-9847-9779-7610486E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/>
              <a:t>Метод синтеза звука на основе</a:t>
            </a:r>
            <a:r>
              <a:rPr lang="en-AU" b="1"/>
              <a:t> </a:t>
            </a:r>
            <a:r>
              <a:rPr lang="ru-RU" b="1"/>
              <a:t>физического моделирования</a:t>
            </a:r>
            <a:br>
              <a:rPr lang="ru-RU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C9E4-C35C-EB46-92E6-B2FFEE773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Физическое моделирование – метод синтеза звука основанный на использовании математических моделей звукообразования реальных музыкальных инструментов для генерации в цифровом виде соответствующих волновых форм, которые затем конвертируются в звук при помощи ЦАП.</a:t>
            </a:r>
            <a:endParaRPr lang="en-AU"/>
          </a:p>
          <a:p>
            <a:r>
              <a:rPr lang="ru-RU"/>
              <a:t>Алгоритмы моделирования очень сложны и требуют больших вычислений.</a:t>
            </a:r>
          </a:p>
          <a:p>
            <a:r>
              <a:rPr lang="ru-RU"/>
              <a:t>Данный метод синтеза позволяет воспроизводить звуки реальных инструментов наиболее точно.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75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9002-3F21-3140-9120-17451D62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Физическое моделирование - Проблемы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8D752-1ADB-0242-B0B6-D2094FFE9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Не существует общих универсальных схем синтеза</a:t>
            </a:r>
            <a:endParaRPr lang="en-AU"/>
          </a:p>
          <a:p>
            <a:r>
              <a:rPr lang="ru-RU"/>
              <a:t>Для реализации метода нужна очень точная модель инструмента</a:t>
            </a:r>
            <a:endParaRPr lang="en-AU"/>
          </a:p>
          <a:p>
            <a:r>
              <a:rPr lang="ru-RU"/>
              <a:t>Полученная модель позволяет выдавать только один инструмент</a:t>
            </a:r>
            <a:endParaRPr lang="en-AU"/>
          </a:p>
          <a:p>
            <a:endParaRPr lang="en-AU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64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4B4FB-E849-914C-8811-109CAC1E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Органы</a:t>
            </a:r>
            <a:endParaRPr lang="en-AU"/>
          </a:p>
          <a:p>
            <a:r>
              <a:rPr lang="ru-RU" err="1"/>
              <a:t>Электропианино</a:t>
            </a:r>
            <a:endParaRPr lang="en-AU"/>
          </a:p>
          <a:p>
            <a:r>
              <a:rPr lang="ru-RU"/>
              <a:t>Фортепиано</a:t>
            </a:r>
            <a:endParaRPr lang="en-AU"/>
          </a:p>
          <a:p>
            <a:r>
              <a:rPr lang="ru-RU"/>
              <a:t>Аналоговые электронные музыкальные инструменты</a:t>
            </a:r>
            <a:r>
              <a:rPr lang="en-AU"/>
              <a:t> (</a:t>
            </a:r>
            <a:r>
              <a:rPr lang="en-NZ"/>
              <a:t>Virtual Analog (VA)</a:t>
            </a:r>
            <a:r>
              <a:rPr lang="en-AU"/>
              <a:t>)</a:t>
            </a:r>
          </a:p>
          <a:p>
            <a:r>
              <a:rPr lang="ru-RU"/>
              <a:t>Аналоговые системы обработки звука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464C6-FBD2-BE49-B25E-EDDE0AF1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Область применения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95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B859B-5220-1D41-9857-AD73CD066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Инструменты от компании </a:t>
            </a:r>
            <a:r>
              <a:rPr lang="en-US" err="1"/>
              <a:t>Arturia</a:t>
            </a:r>
            <a:r>
              <a:rPr lang="ru-RU"/>
              <a:t> (</a:t>
            </a:r>
            <a:r>
              <a:rPr lang="en-NZ">
                <a:hlinkClick r:id="rId2"/>
              </a:rPr>
              <a:t>https://www.arturia.com/products</a:t>
            </a:r>
            <a:r>
              <a:rPr lang="ru-RU"/>
              <a:t>)</a:t>
            </a:r>
            <a:endParaRPr lang="en-AU"/>
          </a:p>
          <a:p>
            <a:r>
              <a:rPr lang="en-US"/>
              <a:t>IK Multimedia </a:t>
            </a:r>
            <a:r>
              <a:rPr lang="en-US" err="1"/>
              <a:t>AmpliTube</a:t>
            </a:r>
            <a:r>
              <a:rPr lang="en-US"/>
              <a:t> (</a:t>
            </a:r>
            <a:r>
              <a:rPr lang="en-NZ">
                <a:hlinkClick r:id="rId3"/>
              </a:rPr>
              <a:t>https://www.ikmultimedia.com/products/amplitube4/?pkey=amplitube-4</a:t>
            </a:r>
            <a:r>
              <a:rPr lang="en-US"/>
              <a:t>)</a:t>
            </a:r>
          </a:p>
          <a:p>
            <a:r>
              <a:rPr lang="en-NZ"/>
              <a:t>Native Instruments Guitar Rig </a:t>
            </a:r>
            <a:r>
              <a:rPr lang="en-US"/>
              <a:t>(</a:t>
            </a:r>
            <a:r>
              <a:rPr lang="en-NZ">
                <a:hlinkClick r:id="rId4"/>
              </a:rPr>
              <a:t>https://www.native-instruments.com/en/products/komplete/guitar/guitar-rig-5-pro/</a:t>
            </a:r>
            <a:r>
              <a:rPr lang="en-NZ"/>
              <a:t>)</a:t>
            </a:r>
          </a:p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5802-25AF-4E4A-B344-17ABED2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Реализации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BC5C-7BDD-184B-8E92-9EDBE7D3D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/>
              <a:t>Drawbars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EB683B-06A9-4B4D-8C91-C351442E8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754"/>
            <a:ext cx="5237544" cy="4200646"/>
          </a:xfrm>
        </p:spPr>
        <p:txBody>
          <a:bodyPr>
            <a:normAutofit fontScale="92500" lnSpcReduction="20000"/>
          </a:bodyPr>
          <a:lstStyle/>
          <a:p>
            <a:r>
              <a:rPr lang="ru-RU"/>
              <a:t>Всего у стандартного инструмента имеется 9 компонентов для каждого звука.</a:t>
            </a:r>
            <a:endParaRPr lang="en-AU"/>
          </a:p>
          <a:p>
            <a:r>
              <a:rPr lang="ru-RU"/>
              <a:t>Громкости сигналов от каждого звукоснимателя регулируются при помощи элемента управления, называемого </a:t>
            </a:r>
            <a:r>
              <a:rPr lang="en-AU"/>
              <a:t>drawbars</a:t>
            </a:r>
            <a:endParaRPr lang="ru-RU"/>
          </a:p>
          <a:p>
            <a:r>
              <a:rPr lang="ru-RU"/>
              <a:t>Элемент позволяет задавать одну из 8-ми уровней громкости для каждой частоты. Наборы частот стандартные для инструментов.</a:t>
            </a:r>
            <a:endParaRPr lang="en-AU"/>
          </a:p>
          <a:p>
            <a:r>
              <a:rPr lang="ru-RU"/>
              <a:t>8 – основной тон, 4 – октава выше основного тона, 2-ка и единица соответственно 2-я и 3-я октава, 16 – октава ниже основного тона. Кроме октав также есть промежуточные значения.</a:t>
            </a:r>
            <a:endParaRPr lang="en-AU"/>
          </a:p>
          <a:p>
            <a:endParaRPr lang="en-US"/>
          </a:p>
        </p:txBody>
      </p:sp>
      <p:pic>
        <p:nvPicPr>
          <p:cNvPr id="5" name="Content Placeholder 4" descr="A close up of a piano&#10;&#10;Description automatically generated">
            <a:extLst>
              <a:ext uri="{FF2B5EF4-FFF2-40B4-BE49-F238E27FC236}">
                <a16:creationId xmlns:a16="http://schemas.microsoft.com/office/drawing/2014/main" id="{226347D6-A40B-B04D-8162-498F3496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637" y="1666754"/>
            <a:ext cx="4788917" cy="28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5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94D8-06FB-5D4A-A4B6-AADB2697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Особенности звукообразования электрооргана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9D5E4-DF69-7A49-BDB3-48AA209F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Тоновые колеса дают звук с волновой формой похожей на треугольный сигнал со сглаженными углами (что-то среднее между синусоидой и треугольником).</a:t>
            </a:r>
            <a:endParaRPr lang="en-AU"/>
          </a:p>
          <a:p>
            <a:r>
              <a:rPr lang="ru-RU"/>
              <a:t>Кроме электромеханических моделей также существовали инструменты, где вместо тоновых колес использовались транзисторные генераторы. </a:t>
            </a:r>
            <a:r>
              <a:rPr lang="ru-RU" err="1"/>
              <a:t>ыЭти</a:t>
            </a:r>
            <a:r>
              <a:rPr lang="ru-RU"/>
              <a:t> инструменты обладали возможностями генерации дополнительных волновых форм</a:t>
            </a:r>
            <a:r>
              <a:rPr lang="en-AU"/>
              <a:t>.</a:t>
            </a:r>
            <a:endParaRPr lang="ru-RU"/>
          </a:p>
          <a:p>
            <a:r>
              <a:rPr lang="ru-RU"/>
              <a:t>Электроорган не имеет возможности управления динамикой отдельных ном, можно регулировать только общую громкость. </a:t>
            </a:r>
          </a:p>
          <a:p>
            <a:r>
              <a:rPr lang="ru-RU"/>
              <a:t>Огибающая также ровная и состоит только из стадии поддержки. На некоторых моделях есть возможность усиления звука в момент нажатия клавиши, то есть формирования некоторой перкуссионной атаки.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1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02F6-2B5D-EB4B-8BD8-FAEC2FD4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Аддитивный синтезатор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B47D-F4D0-0C43-84FA-E32057993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 При цифровом аддитивном синтезе отдельно формируются </a:t>
            </a:r>
            <a:r>
              <a:rPr lang="en-US"/>
              <a:t>N </a:t>
            </a:r>
            <a:r>
              <a:rPr lang="ru-RU"/>
              <a:t>гармоник с частотами от </a:t>
            </a:r>
            <a:r>
              <a:rPr lang="en-US"/>
              <a:t>f1(t) </a:t>
            </a:r>
            <a:r>
              <a:rPr lang="ru-RU"/>
              <a:t>до </a:t>
            </a:r>
            <a:r>
              <a:rPr lang="en-US" err="1"/>
              <a:t>fN</a:t>
            </a:r>
            <a:r>
              <a:rPr lang="en-US"/>
              <a:t>(t) </a:t>
            </a:r>
            <a:r>
              <a:rPr lang="ru-RU"/>
              <a:t>и амплитудами от </a:t>
            </a:r>
            <a:r>
              <a:rPr lang="en-US"/>
              <a:t>a1(t) </a:t>
            </a:r>
            <a:r>
              <a:rPr lang="ru-RU"/>
              <a:t>до </a:t>
            </a:r>
            <a:r>
              <a:rPr lang="en-US" err="1"/>
              <a:t>aN</a:t>
            </a:r>
            <a:r>
              <a:rPr lang="en-US"/>
              <a:t>(t), </a:t>
            </a:r>
            <a:r>
              <a:rPr lang="ru-RU"/>
              <a:t>зависящими от времени. Таким образом каждый генератор имеет два индивидуальных генератора огибающей – для изменения частоты и для изменения амплитуды.</a:t>
            </a:r>
            <a:endParaRPr lang="en-AU"/>
          </a:p>
          <a:p>
            <a:r>
              <a:rPr lang="ru-RU"/>
              <a:t>Форма волны чаще всего используется синусоидальная.</a:t>
            </a:r>
            <a:endParaRPr lang="en-AU"/>
          </a:p>
          <a:p>
            <a:r>
              <a:rPr lang="ru-RU"/>
              <a:t>Частоты гармоник не являются кратными.</a:t>
            </a:r>
            <a:endParaRPr lang="en-AU"/>
          </a:p>
          <a:p>
            <a:r>
              <a:rPr lang="ru-RU"/>
              <a:t>Число генераторов, используемых для формирования одной ноты, может составлять несколько десятков.</a:t>
            </a:r>
            <a:endParaRPr lang="en-AU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BD47-41D6-7847-8080-B1FB4387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/>
              <a:t>Ресинтез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325D-7820-174C-8A7F-C5E07CB7C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Аддитивные синтезаторы обладают возможностями </a:t>
            </a:r>
            <a:r>
              <a:rPr lang="ru-RU" err="1"/>
              <a:t>ресинтеза</a:t>
            </a:r>
            <a:r>
              <a:rPr lang="ru-RU"/>
              <a:t> – создания звука на основе имеющегося образца.</a:t>
            </a:r>
            <a:endParaRPr lang="en-AU"/>
          </a:p>
          <a:p>
            <a:r>
              <a:rPr lang="ru-RU"/>
              <a:t>Возможен </a:t>
            </a:r>
            <a:r>
              <a:rPr lang="ru-RU" err="1"/>
              <a:t>морфинг</a:t>
            </a:r>
            <a:r>
              <a:rPr lang="ru-RU"/>
              <a:t> одного звука в другой.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1077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Crop</vt:lpstr>
      <vt:lpstr>Казанцев Олег Владимирович</vt:lpstr>
      <vt:lpstr>Методы синтеза звука</vt:lpstr>
      <vt:lpstr>Аддитивный метод синтеза</vt:lpstr>
      <vt:lpstr>Духовой орган</vt:lpstr>
      <vt:lpstr>Электроорган</vt:lpstr>
      <vt:lpstr>Drawbars</vt:lpstr>
      <vt:lpstr>Особенности звукообразования электрооргана </vt:lpstr>
      <vt:lpstr>Аддитивный синтезатор</vt:lpstr>
      <vt:lpstr>Ресинтез</vt:lpstr>
      <vt:lpstr>Реализации</vt:lpstr>
      <vt:lpstr> Субтрактивный метод синтеза</vt:lpstr>
      <vt:lpstr>Генерация исходного сигнала</vt:lpstr>
      <vt:lpstr>Пилообразная волна </vt:lpstr>
      <vt:lpstr>Прямоугольная волна 50%</vt:lpstr>
      <vt:lpstr>Прямоугольная волна 10%</vt:lpstr>
      <vt:lpstr>Прямоугольная волна 5%</vt:lpstr>
      <vt:lpstr>Треугольная волна</vt:lpstr>
      <vt:lpstr>Обогащение спектра</vt:lpstr>
      <vt:lpstr>Фильтрация</vt:lpstr>
      <vt:lpstr>Фильтр низких частот (LPF)</vt:lpstr>
      <vt:lpstr>Фильтр высоких частот (HPF)</vt:lpstr>
      <vt:lpstr>Полосовой фильтр (BPF)</vt:lpstr>
      <vt:lpstr>NOTCH+LP Фильтр </vt:lpstr>
      <vt:lpstr>Изменение частоты среза фильтра</vt:lpstr>
      <vt:lpstr>Изменение резонанса</vt:lpstr>
      <vt:lpstr>Схема синтеза</vt:lpstr>
      <vt:lpstr>Генератор огибающей</vt:lpstr>
      <vt:lpstr>Реализации</vt:lpstr>
      <vt:lpstr>Синтез на основе частотной модуляции</vt:lpstr>
      <vt:lpstr>ЧМ синусоидальных сигналов</vt:lpstr>
      <vt:lpstr>ЧМ синусоидальных сигналов</vt:lpstr>
      <vt:lpstr>Уравнение частотной модуляции</vt:lpstr>
      <vt:lpstr>Изменения волновой формы</vt:lpstr>
      <vt:lpstr>Изменение спектра</vt:lpstr>
      <vt:lpstr>Генератор управляемый кодом  (numerically controlled oscillator, NCO)  </vt:lpstr>
      <vt:lpstr>Оператор частотной модуляции</vt:lpstr>
      <vt:lpstr>Взаимодействие операторов</vt:lpstr>
      <vt:lpstr>Алгоритм частотной модуляции</vt:lpstr>
      <vt:lpstr>Основная область применения</vt:lpstr>
      <vt:lpstr>Реализации</vt:lpstr>
      <vt:lpstr>Синтез на основе таблиц волн</vt:lpstr>
      <vt:lpstr>Подготовка сэмплов - Проблемы </vt:lpstr>
      <vt:lpstr>Подготовка сэмплов - Решение</vt:lpstr>
      <vt:lpstr>Мультисэмплы (multisamples)</vt:lpstr>
      <vt:lpstr>Пример настройки мультисэмплов. </vt:lpstr>
      <vt:lpstr>Классификация инструментов</vt:lpstr>
      <vt:lpstr>Классификация инструментов</vt:lpstr>
      <vt:lpstr>Термин Wavetable</vt:lpstr>
      <vt:lpstr>Реализации</vt:lpstr>
      <vt:lpstr>Метод синтеза звука на основе физического моделирования </vt:lpstr>
      <vt:lpstr>Физическое моделирование - Проблемы</vt:lpstr>
      <vt:lpstr>Область применения</vt:lpstr>
      <vt:lpstr>Реализации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Казанцев Олег Владимирович</dc:title>
  <dc:creator>Oleg Kazantsev</dc:creator>
  <cp:revision>1</cp:revision>
  <dcterms:created xsi:type="dcterms:W3CDTF">2020-11-12T09:20:01Z</dcterms:created>
  <dcterms:modified xsi:type="dcterms:W3CDTF">2020-11-13T08:44:13Z</dcterms:modified>
</cp:coreProperties>
</file>